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58" r:id="rId4"/>
    <p:sldId id="259" r:id="rId5"/>
    <p:sldId id="260" r:id="rId6"/>
    <p:sldId id="261" r:id="rId7"/>
    <p:sldId id="268" r:id="rId8"/>
    <p:sldId id="267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1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203"/>
    <p:restoredTop sz="94610"/>
  </p:normalViewPr>
  <p:slideViewPr>
    <p:cSldViewPr snapToGrid="0" snapToObjects="1">
      <p:cViewPr varScale="1">
        <p:scale>
          <a:sx n="104" d="100"/>
          <a:sy n="104" d="100"/>
        </p:scale>
        <p:origin x="200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ynthia de Carvalho Fischer (Applied Health Sciences)" userId="ad2848e7-1aa0-42cc-a321-b2feea7cd07c" providerId="ADAL" clId="{8FD3971B-D258-5E49-89E6-F263E6ACD4A2}"/>
    <pc:docChg chg="custSel modSld">
      <pc:chgData name="Cynthia de Carvalho Fischer (Applied Health Sciences)" userId="ad2848e7-1aa0-42cc-a321-b2feea7cd07c" providerId="ADAL" clId="{8FD3971B-D258-5E49-89E6-F263E6ACD4A2}" dt="2026-06-11T08:23:58.801" v="3" actId="26606"/>
      <pc:docMkLst>
        <pc:docMk/>
      </pc:docMkLst>
      <pc:sldChg chg="addSp delSp modSp mod setBg">
        <pc:chgData name="Cynthia de Carvalho Fischer (Applied Health Sciences)" userId="ad2848e7-1aa0-42cc-a321-b2feea7cd07c" providerId="ADAL" clId="{8FD3971B-D258-5E49-89E6-F263E6ACD4A2}" dt="2026-06-11T08:23:58.801" v="3" actId="26606"/>
        <pc:sldMkLst>
          <pc:docMk/>
          <pc:sldMk cId="553424855" sldId="268"/>
        </pc:sldMkLst>
        <pc:spChg chg="add">
          <ac:chgData name="Cynthia de Carvalho Fischer (Applied Health Sciences)" userId="ad2848e7-1aa0-42cc-a321-b2feea7cd07c" providerId="ADAL" clId="{8FD3971B-D258-5E49-89E6-F263E6ACD4A2}" dt="2026-06-11T08:23:58.801" v="3" actId="26606"/>
          <ac:spMkLst>
            <pc:docMk/>
            <pc:sldMk cId="553424855" sldId="268"/>
            <ac:spMk id="9" creationId="{F3060C83-F051-4F0E-ABAD-AA0DFC48B218}"/>
          </ac:spMkLst>
        </pc:spChg>
        <pc:spChg chg="add">
          <ac:chgData name="Cynthia de Carvalho Fischer (Applied Health Sciences)" userId="ad2848e7-1aa0-42cc-a321-b2feea7cd07c" providerId="ADAL" clId="{8FD3971B-D258-5E49-89E6-F263E6ACD4A2}" dt="2026-06-11T08:23:58.801" v="3" actId="26606"/>
          <ac:spMkLst>
            <pc:docMk/>
            <pc:sldMk cId="553424855" sldId="268"/>
            <ac:spMk id="11" creationId="{83C98ABE-055B-441F-B07E-44F97F083C39}"/>
          </ac:spMkLst>
        </pc:spChg>
        <pc:spChg chg="add">
          <ac:chgData name="Cynthia de Carvalho Fischer (Applied Health Sciences)" userId="ad2848e7-1aa0-42cc-a321-b2feea7cd07c" providerId="ADAL" clId="{8FD3971B-D258-5E49-89E6-F263E6ACD4A2}" dt="2026-06-11T08:23:58.801" v="3" actId="26606"/>
          <ac:spMkLst>
            <pc:docMk/>
            <pc:sldMk cId="553424855" sldId="268"/>
            <ac:spMk id="13" creationId="{29FDB030-9B49-4CED-8CCD-4D99382388AC}"/>
          </ac:spMkLst>
        </pc:spChg>
        <pc:spChg chg="add">
          <ac:chgData name="Cynthia de Carvalho Fischer (Applied Health Sciences)" userId="ad2848e7-1aa0-42cc-a321-b2feea7cd07c" providerId="ADAL" clId="{8FD3971B-D258-5E49-89E6-F263E6ACD4A2}" dt="2026-06-11T08:23:58.801" v="3" actId="26606"/>
          <ac:spMkLst>
            <pc:docMk/>
            <pc:sldMk cId="553424855" sldId="268"/>
            <ac:spMk id="15" creationId="{3783CA14-24A1-485C-8B30-D6A5D87987AD}"/>
          </ac:spMkLst>
        </pc:spChg>
        <pc:spChg chg="add">
          <ac:chgData name="Cynthia de Carvalho Fischer (Applied Health Sciences)" userId="ad2848e7-1aa0-42cc-a321-b2feea7cd07c" providerId="ADAL" clId="{8FD3971B-D258-5E49-89E6-F263E6ACD4A2}" dt="2026-06-11T08:23:58.801" v="3" actId="26606"/>
          <ac:spMkLst>
            <pc:docMk/>
            <pc:sldMk cId="553424855" sldId="268"/>
            <ac:spMk id="17" creationId="{9A97C86A-04D6-40F7-AE84-31AB43E6A846}"/>
          </ac:spMkLst>
        </pc:spChg>
        <pc:spChg chg="add">
          <ac:chgData name="Cynthia de Carvalho Fischer (Applied Health Sciences)" userId="ad2848e7-1aa0-42cc-a321-b2feea7cd07c" providerId="ADAL" clId="{8FD3971B-D258-5E49-89E6-F263E6ACD4A2}" dt="2026-06-11T08:23:58.801" v="3" actId="26606"/>
          <ac:spMkLst>
            <pc:docMk/>
            <pc:sldMk cId="553424855" sldId="268"/>
            <ac:spMk id="19" creationId="{FF9F2414-84E8-453E-B1F3-389FDE8192D9}"/>
          </ac:spMkLst>
        </pc:spChg>
        <pc:spChg chg="add">
          <ac:chgData name="Cynthia de Carvalho Fischer (Applied Health Sciences)" userId="ad2848e7-1aa0-42cc-a321-b2feea7cd07c" providerId="ADAL" clId="{8FD3971B-D258-5E49-89E6-F263E6ACD4A2}" dt="2026-06-11T08:23:58.801" v="3" actId="26606"/>
          <ac:spMkLst>
            <pc:docMk/>
            <pc:sldMk cId="553424855" sldId="268"/>
            <ac:spMk id="21" creationId="{3ECA69A1-7536-43AC-85EF-C7106179F5ED}"/>
          </ac:spMkLst>
        </pc:spChg>
        <pc:picChg chg="del">
          <ac:chgData name="Cynthia de Carvalho Fischer (Applied Health Sciences)" userId="ad2848e7-1aa0-42cc-a321-b2feea7cd07c" providerId="ADAL" clId="{8FD3971B-D258-5E49-89E6-F263E6ACD4A2}" dt="2026-06-11T08:21:01.921" v="0" actId="478"/>
          <ac:picMkLst>
            <pc:docMk/>
            <pc:sldMk cId="553424855" sldId="268"/>
            <ac:picMk id="3" creationId="{EA515E28-8DFD-1284-F459-4A543D0C66E2}"/>
          </ac:picMkLst>
        </pc:picChg>
        <pc:picChg chg="add mod">
          <ac:chgData name="Cynthia de Carvalho Fischer (Applied Health Sciences)" userId="ad2848e7-1aa0-42cc-a321-b2feea7cd07c" providerId="ADAL" clId="{8FD3971B-D258-5E49-89E6-F263E6ACD4A2}" dt="2026-06-11T08:23:58.801" v="3" actId="26606"/>
          <ac:picMkLst>
            <pc:docMk/>
            <pc:sldMk cId="553424855" sldId="268"/>
            <ac:picMk id="4" creationId="{973CD1C5-51CD-C0E7-9B29-19D683ACA76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73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3D8A90-E6D9-9589-7154-BBAF22B02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71069"/>
            <a:ext cx="9147568" cy="2574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9AA9A9-E373-5290-973B-A04193C9E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535" y="3232733"/>
            <a:ext cx="1556657" cy="1556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299EE6-7191-CBD1-0084-48E0F7B117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936" t="85355" r="10689" b="2966"/>
          <a:stretch>
            <a:fillRect/>
          </a:stretch>
        </p:blipFill>
        <p:spPr>
          <a:xfrm>
            <a:off x="3880357" y="4077038"/>
            <a:ext cx="1847346" cy="7123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965E3A-1F91-A30E-5CF5-DEE0A119CA49}"/>
              </a:ext>
            </a:extLst>
          </p:cNvPr>
          <p:cNvSpPr txBox="1"/>
          <p:nvPr/>
        </p:nvSpPr>
        <p:spPr>
          <a:xfrm>
            <a:off x="5214258" y="3385457"/>
            <a:ext cx="212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b="1" dirty="0">
                <a:solidFill>
                  <a:srgbClr val="C51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Now -&gt;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881E17-E26C-E796-EEE3-8932FA82C3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16" t="85355" r="52687" b="2449"/>
          <a:stretch>
            <a:fillRect/>
          </a:stretch>
        </p:blipFill>
        <p:spPr>
          <a:xfrm>
            <a:off x="166906" y="4267200"/>
            <a:ext cx="3658520" cy="69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1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36576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E2761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Why This Matters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31520" y="1371600"/>
            <a:ext cx="2468880" cy="2011680"/>
          </a:xfrm>
          <a:prstGeom prst="rect">
            <a:avLst/>
          </a:prstGeom>
          <a:solidFill>
            <a:srgbClr val="EEF2F7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31520" y="1508760"/>
            <a:ext cx="24688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1E2761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313M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914400" y="2377440"/>
            <a:ext cx="21031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dirty="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operations performed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300" dirty="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globally each year</a:t>
            </a:r>
            <a:r>
              <a:rPr lang="en-US" sz="1300" baseline="30000" dirty="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1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3474720" y="1371600"/>
            <a:ext cx="2468880" cy="2011680"/>
          </a:xfrm>
          <a:prstGeom prst="rect">
            <a:avLst/>
          </a:prstGeom>
          <a:solidFill>
            <a:srgbClr val="EEF2F7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474720" y="1508760"/>
            <a:ext cx="24688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C41E3A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50M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3657600" y="2377440"/>
            <a:ext cx="21031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dirty="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adults experience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300" dirty="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complications annually</a:t>
            </a:r>
            <a:r>
              <a:rPr lang="en-US" sz="1300" baseline="30000" dirty="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2</a:t>
            </a:r>
            <a:endParaRPr lang="en-US" sz="13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6217920" y="1371600"/>
            <a:ext cx="2468880" cy="2011680"/>
          </a:xfrm>
          <a:prstGeom prst="rect">
            <a:avLst/>
          </a:prstGeom>
          <a:solidFill>
            <a:srgbClr val="EEF2F7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217920" y="1508760"/>
            <a:ext cx="24688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2AA5A5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3.5M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400800" y="2377440"/>
            <a:ext cx="21031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dirty="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postoperative deaths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300" dirty="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each year worldwide</a:t>
            </a:r>
            <a:r>
              <a:rPr lang="en-US" sz="1300" baseline="30000" dirty="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3-5</a:t>
            </a:r>
            <a:endParaRPr lang="en-US" sz="13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31520" y="3749040"/>
            <a:ext cx="7680960" cy="100584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05840" y="3749040"/>
            <a:ext cx="71323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Patients in low- and middle-income countries are twice as likely to die after surgery — yet around half of all complications are avoidable.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C3C00E-E1FF-6231-AAF9-49AB0E795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365" y="80010"/>
            <a:ext cx="1099746" cy="10997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36576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E2761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Study Aims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31520" y="1234440"/>
            <a:ext cx="7680960" cy="1207008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1005840" y="1280160"/>
            <a:ext cx="7132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2AA5A5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PRIMARY AIM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05840" y="1600200"/>
            <a:ext cx="6864531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Assess the global burden and variation of 30-day postoperative complications across low-, middle-, and high-income countries, stratified by age, sex, and surgical specialty.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949234" y="2560320"/>
            <a:ext cx="7680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41E3A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SECONDARY AIMS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1132114" y="2999232"/>
            <a:ext cx="137160" cy="137160"/>
          </a:xfrm>
          <a:prstGeom prst="ellipse">
            <a:avLst/>
          </a:prstGeom>
          <a:solidFill>
            <a:srgbClr val="2AA5A5"/>
          </a:solidFill>
          <a:ln/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452154" y="2926080"/>
            <a:ext cx="6858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Postoperative infective complications &amp; antimicrobial resistance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132114" y="3502152"/>
            <a:ext cx="137160" cy="137160"/>
          </a:xfrm>
          <a:prstGeom prst="ellipse">
            <a:avLst/>
          </a:prstGeom>
          <a:solidFill>
            <a:srgbClr val="2AA5A5"/>
          </a:solidFill>
          <a:ln/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452154" y="3429000"/>
            <a:ext cx="6858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Postoperative mortality and underlying mechanisms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1132114" y="4005072"/>
            <a:ext cx="137160" cy="137160"/>
          </a:xfrm>
          <a:prstGeom prst="ellipse">
            <a:avLst/>
          </a:prstGeom>
          <a:solidFill>
            <a:srgbClr val="2AA5A5"/>
          </a:solidFill>
          <a:ln/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452154" y="3931920"/>
            <a:ext cx="6858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Access to and outcomes of minimally invasive &amp; robotic surgery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1132114" y="4507992"/>
            <a:ext cx="137160" cy="137160"/>
          </a:xfrm>
          <a:prstGeom prst="ellipse">
            <a:avLst/>
          </a:prstGeom>
          <a:solidFill>
            <a:srgbClr val="2AA5A5"/>
          </a:solidFill>
          <a:ln/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452154" y="4434840"/>
            <a:ext cx="6858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Outcomes of Bellwether procedures (laparotomy, caesarean, open fracture)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E70905-552E-A031-80A3-219033550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365" y="80010"/>
            <a:ext cx="1099746" cy="10997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36576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E2761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How It Works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31520" y="1280160"/>
            <a:ext cx="548640" cy="54864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31520" y="12801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463040" y="1280160"/>
            <a:ext cx="1828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761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Register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291840" y="1280160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Hospital Leads coordinate up to 5x mini-teams of up to 3 collaborators per specialty.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1005840" y="1828800"/>
            <a:ext cx="0" cy="365760"/>
          </a:xfrm>
          <a:prstGeom prst="line">
            <a:avLst/>
          </a:prstGeom>
          <a:noFill/>
          <a:ln w="25400">
            <a:solidFill>
              <a:srgbClr val="EEF2F7"/>
            </a:solidFill>
            <a:prstDash val="solid"/>
          </a:ln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31520" y="2194560"/>
            <a:ext cx="548640" cy="54864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31520" y="21945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463040" y="2194560"/>
            <a:ext cx="1828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761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Collect Data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3291840" y="2194560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Identify consecutive patients across 7-day blocks from 31 Aug – 11 Oct 2026.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1005840" y="2743200"/>
            <a:ext cx="0" cy="365760"/>
          </a:xfrm>
          <a:prstGeom prst="line">
            <a:avLst/>
          </a:prstGeom>
          <a:noFill/>
          <a:ln w="25400">
            <a:solidFill>
              <a:srgbClr val="EEF2F7"/>
            </a:solidFill>
            <a:prstDash val="solid"/>
          </a:ln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731520" y="3108960"/>
            <a:ext cx="548640" cy="54864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31520" y="31089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3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463040" y="3108960"/>
            <a:ext cx="1828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761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Follow Up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3291840" y="3108960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30-day outcomes collected from routine hospital records. No extra patient visits.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1005840" y="3657600"/>
            <a:ext cx="0" cy="365760"/>
          </a:xfrm>
          <a:prstGeom prst="line">
            <a:avLst/>
          </a:prstGeom>
          <a:noFill/>
          <a:ln w="25400">
            <a:solidFill>
              <a:srgbClr val="EEF2F7"/>
            </a:solidFill>
            <a:prstDash val="solid"/>
          </a:ln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731520" y="4023360"/>
            <a:ext cx="548640" cy="548640"/>
          </a:xfrm>
          <a:prstGeom prst="ellipse">
            <a:avLst/>
          </a:prstGeom>
          <a:solidFill>
            <a:srgbClr val="C41E3A"/>
          </a:solidFill>
          <a:ln/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731520" y="40233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4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1463040" y="4023360"/>
            <a:ext cx="1828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761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Publish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3291840" y="4023360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All collaborators listed as PubMed-citable co-authors on resulting publications.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FEEBE22-72A1-F42B-779A-B9F567AA2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365" y="80010"/>
            <a:ext cx="1099746" cy="10997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36576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E2761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Data Collection Timeline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31520" y="1371600"/>
            <a:ext cx="1234440" cy="146304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31520" y="1417320"/>
            <a:ext cx="1234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Block 1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31520" y="1920240"/>
            <a:ext cx="12344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31 Aug – 6 Sep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075688" y="1371600"/>
            <a:ext cx="1234440" cy="1463040"/>
          </a:xfrm>
          <a:prstGeom prst="rect">
            <a:avLst/>
          </a:prstGeom>
          <a:solidFill>
            <a:srgbClr val="C41E3A"/>
          </a:solidFill>
          <a:ln/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075688" y="1417320"/>
            <a:ext cx="1234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Block 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075688" y="1920240"/>
            <a:ext cx="12344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7 – 13 Sep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3419856" y="1371600"/>
            <a:ext cx="1234440" cy="1463040"/>
          </a:xfrm>
          <a:prstGeom prst="rect">
            <a:avLst/>
          </a:prstGeom>
          <a:solidFill>
            <a:srgbClr val="2AA5A5"/>
          </a:solidFill>
          <a:ln/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3419856" y="1417320"/>
            <a:ext cx="1234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Block 3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3419856" y="1920240"/>
            <a:ext cx="12344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14 – 20 Sep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4764024" y="1371600"/>
            <a:ext cx="1234440" cy="146304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4764024" y="1417320"/>
            <a:ext cx="1234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Block 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4764024" y="1920240"/>
            <a:ext cx="12344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21 – 27 Sep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6108192" y="1371600"/>
            <a:ext cx="1234440" cy="1463040"/>
          </a:xfrm>
          <a:prstGeom prst="rect">
            <a:avLst/>
          </a:prstGeom>
          <a:solidFill>
            <a:srgbClr val="C41E3A"/>
          </a:solidFill>
          <a:ln/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6108192" y="1417320"/>
            <a:ext cx="1234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Block 5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6108192" y="1920240"/>
            <a:ext cx="12344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28 Sep – 4 Oct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7452360" y="1371600"/>
            <a:ext cx="1234440" cy="1463040"/>
          </a:xfrm>
          <a:prstGeom prst="rect">
            <a:avLst/>
          </a:prstGeom>
          <a:solidFill>
            <a:srgbClr val="2AA5A5"/>
          </a:solidFill>
          <a:ln/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7452360" y="1417320"/>
            <a:ext cx="1234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Block 6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452360" y="1920240"/>
            <a:ext cx="12344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5 – 11 Oct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731520" y="3063240"/>
            <a:ext cx="7680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64748B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30-day follow-up from each block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731520" y="3611880"/>
            <a:ext cx="7680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41E3A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KEY DETAILS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914400" y="4069080"/>
            <a:ext cx="109728" cy="109728"/>
          </a:xfrm>
          <a:prstGeom prst="ellipse">
            <a:avLst/>
          </a:prstGeom>
          <a:solidFill>
            <a:srgbClr val="2AA5A5"/>
          </a:solidFill>
          <a:ln/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1143000" y="3977640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All surgical specialties eligible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914400" y="4416552"/>
            <a:ext cx="109728" cy="109728"/>
          </a:xfrm>
          <a:prstGeom prst="ellipse">
            <a:avLst/>
          </a:prstGeom>
          <a:solidFill>
            <a:srgbClr val="2AA5A5"/>
          </a:solidFill>
          <a:ln/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1143000" y="4325112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Elective and emergency surgery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914400" y="4764024"/>
            <a:ext cx="109728" cy="109728"/>
          </a:xfrm>
          <a:prstGeom prst="ellipse">
            <a:avLst/>
          </a:prstGeom>
          <a:solidFill>
            <a:srgbClr val="2AA5A5"/>
          </a:solidFill>
          <a:ln/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1143000" y="4672584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Adults and paediatric patients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hape 27"/>
          <p:cNvSpPr/>
          <p:nvPr/>
        </p:nvSpPr>
        <p:spPr>
          <a:xfrm>
            <a:off x="4846320" y="4069080"/>
            <a:ext cx="109728" cy="109728"/>
          </a:xfrm>
          <a:prstGeom prst="ellipse">
            <a:avLst/>
          </a:prstGeom>
          <a:solidFill>
            <a:srgbClr val="2AA5A5"/>
          </a:solidFill>
          <a:ln/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5074920" y="3977640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Mini-teams of up to 3 collaborators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hape 29"/>
          <p:cNvSpPr/>
          <p:nvPr/>
        </p:nvSpPr>
        <p:spPr>
          <a:xfrm>
            <a:off x="4846320" y="4416552"/>
            <a:ext cx="109728" cy="109728"/>
          </a:xfrm>
          <a:prstGeom prst="ellipse">
            <a:avLst/>
          </a:prstGeom>
          <a:solidFill>
            <a:srgbClr val="2AA5A5"/>
          </a:solidFill>
          <a:ln/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5074920" y="4325112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Multiple teams per hospital allowed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hape 31"/>
          <p:cNvSpPr/>
          <p:nvPr/>
        </p:nvSpPr>
        <p:spPr>
          <a:xfrm>
            <a:off x="4846320" y="4764024"/>
            <a:ext cx="109728" cy="109728"/>
          </a:xfrm>
          <a:prstGeom prst="ellipse">
            <a:avLst/>
          </a:prstGeom>
          <a:solidFill>
            <a:srgbClr val="2AA5A5"/>
          </a:solidFill>
          <a:ln/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5074920" y="4672584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Data entered via secure REDCap system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BE9B6E0-09BB-7EA5-DB24-4CB47E7DB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365" y="80010"/>
            <a:ext cx="1099746" cy="10997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36576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E2761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Why Collaborate?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31520" y="1280160"/>
            <a:ext cx="3749040" cy="150876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31520" y="1280160"/>
            <a:ext cx="64008" cy="1508760"/>
          </a:xfrm>
          <a:prstGeom prst="rect">
            <a:avLst/>
          </a:prstGeom>
          <a:solidFill>
            <a:srgbClr val="C41E3A"/>
          </a:solidFill>
          <a:ln/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05840" y="146304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2761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PubMed-Citable Authorship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005840" y="1920240"/>
            <a:ext cx="3200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All collaborators who contribute data are included as co-authors on resulting publications.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4846320" y="1280160"/>
            <a:ext cx="3749040" cy="150876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4846320" y="1280160"/>
            <a:ext cx="64008" cy="1508760"/>
          </a:xfrm>
          <a:prstGeom prst="rect">
            <a:avLst/>
          </a:prstGeom>
          <a:solidFill>
            <a:srgbClr val="C41E3A"/>
          </a:solidFill>
          <a:ln/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120640" y="146304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2761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Benchmark Your Outcomes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120640" y="1920240"/>
            <a:ext cx="3200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Compare your hospital's complication rates against national and global data.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31520" y="3063240"/>
            <a:ext cx="3749040" cy="150876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31520" y="3063240"/>
            <a:ext cx="64008" cy="1508760"/>
          </a:xfrm>
          <a:prstGeom prst="rect">
            <a:avLst/>
          </a:prstGeom>
          <a:solidFill>
            <a:srgbClr val="2AA5A5"/>
          </a:solidFill>
          <a:ln/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05840" y="324612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2761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Low Barrier to Entry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05840" y="3703320"/>
            <a:ext cx="3200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Any hospital performing surgery can participate. No changes to routine patient care.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4846320" y="3063240"/>
            <a:ext cx="3749040" cy="150876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4846320" y="3063240"/>
            <a:ext cx="64008" cy="1508760"/>
          </a:xfrm>
          <a:prstGeom prst="rect">
            <a:avLst/>
          </a:prstGeom>
          <a:solidFill>
            <a:srgbClr val="2AA5A5"/>
          </a:solidFill>
          <a:ln/>
        </p:spPr>
        <p:txBody>
          <a:bodyPr/>
          <a:lstStyle/>
          <a:p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5120640" y="324612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2761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Shape Global Policy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5120640" y="3703320"/>
            <a:ext cx="3200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D3748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Data will inform national surgical care priorities and international policymaking.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2F254B6-97E6-46D3-8FF0-EA7BFB142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365" y="80010"/>
            <a:ext cx="1099746" cy="10997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3CD1C5-51CD-C0E7-9B29-19D683ACA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138" y="482600"/>
            <a:ext cx="5905723" cy="4178299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24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CA245E-A5F8-A18C-7004-4FC68DFE4638}"/>
              </a:ext>
            </a:extLst>
          </p:cNvPr>
          <p:cNvSpPr txBox="1"/>
          <p:nvPr/>
        </p:nvSpPr>
        <p:spPr>
          <a:xfrm>
            <a:off x="896293" y="1047816"/>
            <a:ext cx="7767873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Meara JG, Greenberg SL. The Lancet Commission on Global Surgery Global surgery 2030: Evidence and solutions for achieving health, welfare and economic development. Surgery. 2015;157(5):834-5.</a:t>
            </a:r>
            <a:endParaRPr lang="en-CH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Nepogodiev</a:t>
            </a: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D, </a:t>
            </a:r>
            <a:r>
              <a:rPr lang="en-GB" sz="1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Picciochi</a:t>
            </a: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M, Ademuyiwa A, Adisa A, Agbeko AE, Aguilera ML, et al. Surgical health policy 2025-35: strengthening essential services for tomorrow's needs. Lancet. 2025.</a:t>
            </a:r>
            <a:endParaRPr lang="en-CH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Gawande AA, Thomas EJ, Zinner MJ, Brennan TA. The incidence and nature of surgical adverse events in Colorado and Utah in 1992. </a:t>
            </a:r>
            <a:r>
              <a:rPr lang="fr-FR" sz="1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Surgery</a:t>
            </a:r>
            <a:r>
              <a:rPr lang="fr-FR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1999;126(1):66-75.</a:t>
            </a:r>
            <a:endParaRPr lang="en-CH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Vries EN, Ramrattan MA, </a:t>
            </a:r>
            <a:r>
              <a:rPr lang="fr-FR" sz="1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Smorenburg</a:t>
            </a:r>
            <a:r>
              <a:rPr lang="fr-FR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SM, Gouma DJ, </a:t>
            </a:r>
            <a:r>
              <a:rPr lang="fr-FR" sz="1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Boermeester</a:t>
            </a:r>
            <a:r>
              <a:rPr lang="fr-FR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MA. </a:t>
            </a: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incidence and nature of in-hospital adverse events: a systematic review. Qual Saf Health Care. 2008;17(3):216-23.</a:t>
            </a:r>
            <a:endParaRPr lang="en-CH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Nepogodiev</a:t>
            </a: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D, Martin J, </a:t>
            </a:r>
            <a:r>
              <a:rPr lang="en-GB" sz="1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Biccard</a:t>
            </a: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B, </a:t>
            </a:r>
            <a:r>
              <a:rPr lang="en-GB" sz="1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Makupe</a:t>
            </a: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A, Bhangu A, National Institute for Health Research Global Health Research Unit on Global S. Global burden of postoperative death. Lancet. 2019;393(10170):401.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COVIDSurg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Collaborative. Mortality and pulmonary complications in patients undergoing surgery with perioperative SARS-CoV-2 infection: an international cohort study. Lancet. 2020 Jul 4;396(10243):27-38.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: 10.1016/S0140-6736(20)31182-X.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2020 May 29. Erratum in: Lancet. 2020 Jul 25;396(10246):238.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: 10.1016/S0140-6736(20)31350-7. PMID: 32479829; PMCID: PMC7259900.</a:t>
            </a:r>
            <a:endParaRPr lang="en-GB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H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3EE03C3C-47E2-831F-DBFA-0B70105B8781}"/>
              </a:ext>
            </a:extLst>
          </p:cNvPr>
          <p:cNvSpPr/>
          <p:nvPr/>
        </p:nvSpPr>
        <p:spPr>
          <a:xfrm>
            <a:off x="731520" y="36576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E27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97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575</Words>
  <Application>Microsoft Macintosh PowerPoint</Application>
  <PresentationFormat>On-screen Show (16:9)</PresentationFormat>
  <Paragraphs>75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SurgWeek-2: Join the Global Surgical Collaborative</dc:title>
  <dc:subject>PptxGenJS Presentation</dc:subject>
  <dc:creator>SurgWeek-2 Study Team</dc:creator>
  <cp:lastModifiedBy>Cynthia Fischer</cp:lastModifiedBy>
  <cp:revision>3</cp:revision>
  <dcterms:created xsi:type="dcterms:W3CDTF">2026-04-22T10:43:55Z</dcterms:created>
  <dcterms:modified xsi:type="dcterms:W3CDTF">2026-06-11T08:24:08Z</dcterms:modified>
</cp:coreProperties>
</file>